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01"/>
    <p:restoredTop sz="81488"/>
  </p:normalViewPr>
  <p:slideViewPr>
    <p:cSldViewPr snapToGrid="0" snapToObjects="1">
      <p:cViewPr>
        <p:scale>
          <a:sx n="114" d="100"/>
          <a:sy n="114" d="100"/>
        </p:scale>
        <p:origin x="14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sv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62FBD3-7935-2E4C-96B9-7E933745CF05}" type="datetimeFigureOut">
              <a:rPr lang="en-US" smtClean="0"/>
              <a:t>7/23/20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070B23-1003-6240-A925-346E9B8C0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889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Assume: </a:t>
            </a:r>
          </a:p>
          <a:p>
            <a:pPr marL="171450" indent="-171450">
              <a:buFontTx/>
              <a:buChar char="-"/>
            </a:pPr>
            <a:r>
              <a:rPr lang="en-US" dirty="0"/>
              <a:t>Li-Ion battery </a:t>
            </a:r>
          </a:p>
          <a:p>
            <a:pPr marL="171450" indent="-171450">
              <a:buFontTx/>
              <a:buChar char="-"/>
            </a:pPr>
            <a:r>
              <a:rPr lang="en-US" dirty="0"/>
              <a:t>Battery information is provided </a:t>
            </a:r>
          </a:p>
          <a:p>
            <a:pPr marL="171450" indent="-171450">
              <a:buFontTx/>
              <a:buChar char="-"/>
            </a:pPr>
            <a:r>
              <a:rPr lang="en-US" dirty="0"/>
              <a:t>Charging station has limits and parameters (what should these be?)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Fast/Slow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Cost to charge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Specification of battery should be known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Can we build optimization for battery swapping with game theory </a:t>
            </a:r>
            <a:r>
              <a:rPr lang="en-US" dirty="0" err="1"/>
              <a:t>conrtorls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Compare with MDP, and Fluid, and Game Theory  (</a:t>
            </a:r>
            <a:r>
              <a:rPr lang="en-US" dirty="0" err="1"/>
              <a:t>Jacobian,Hamilton</a:t>
            </a:r>
            <a:r>
              <a:rPr lang="en-US" dirty="0"/>
              <a:t>)?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Use the demand curves provided by the reference literature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Cost optimization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Issues for charging customer oriented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Parameters: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Demand Curve /  Events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Time to swap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Number of Batteries in Inventory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Charging Rates for batteries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Capacity of each battery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Cost of charging at any time (demand price)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How many batteries will I need to at the beginning of the day? Given a specific demand each day? Dynamic pricing that changes on demand or cost of charge.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What is the problem with standardization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Charging </a:t>
            </a:r>
            <a:r>
              <a:rPr lang="en-US" dirty="0" err="1"/>
              <a:t>tationsneed</a:t>
            </a:r>
            <a:r>
              <a:rPr lang="en-US" dirty="0"/>
              <a:t> standards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Swapping </a:t>
            </a:r>
            <a:r>
              <a:rPr lang="en-US" dirty="0" err="1"/>
              <a:t>doesnthave</a:t>
            </a:r>
            <a:r>
              <a:rPr lang="en-US" dirty="0"/>
              <a:t> standards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070B23-1003-6240-A925-346E9B8C03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397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Assume: </a:t>
            </a:r>
          </a:p>
          <a:p>
            <a:pPr marL="171450" indent="-171450">
              <a:buFontTx/>
              <a:buChar char="-"/>
            </a:pPr>
            <a:r>
              <a:rPr lang="en-US" dirty="0"/>
              <a:t>Li-Ion battery </a:t>
            </a:r>
          </a:p>
          <a:p>
            <a:pPr marL="171450" indent="-171450">
              <a:buFontTx/>
              <a:buChar char="-"/>
            </a:pPr>
            <a:r>
              <a:rPr lang="en-US" dirty="0"/>
              <a:t>Battery information is provided </a:t>
            </a:r>
          </a:p>
          <a:p>
            <a:pPr marL="171450" indent="-171450">
              <a:buFontTx/>
              <a:buChar char="-"/>
            </a:pPr>
            <a:r>
              <a:rPr lang="en-US" dirty="0"/>
              <a:t>Charging station has limits and parameters (what should these be?)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Fast/Slow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Cost to charge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Specification of battery should be known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Can we build optimization for battery swapping with game theory </a:t>
            </a:r>
            <a:r>
              <a:rPr lang="en-US" dirty="0" err="1"/>
              <a:t>conrtorls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Compare with MDP, and Fluid, and Game Theory  (</a:t>
            </a:r>
            <a:r>
              <a:rPr lang="en-US" dirty="0" err="1"/>
              <a:t>Jacobian,Hamilton</a:t>
            </a:r>
            <a:r>
              <a:rPr lang="en-US" dirty="0"/>
              <a:t>)?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Use the demand curves provided by the reference literature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Cost optimization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Issues for charging customer oriented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Parameters: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Demand Curve /  Events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Time to swap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Number of Batteries in Inventory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Charging Rates for batteries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Capacity of each battery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Cost of charging at any time (demand price)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How many batteries will I need to at the beginning of the day? Given a specific demand each day? Dynamic pricing that changes on demand or cost of charge.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What is the problem with standardization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Charging </a:t>
            </a:r>
            <a:r>
              <a:rPr lang="en-US" dirty="0" err="1"/>
              <a:t>tationsneed</a:t>
            </a:r>
            <a:r>
              <a:rPr lang="en-US" dirty="0"/>
              <a:t> standards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Swapping </a:t>
            </a:r>
            <a:r>
              <a:rPr lang="en-US" dirty="0" err="1"/>
              <a:t>doesnthave</a:t>
            </a:r>
            <a:r>
              <a:rPr lang="en-US" dirty="0"/>
              <a:t> standards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070B23-1003-6240-A925-346E9B8C03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412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B9145-B65E-684A-939E-ED8D1B19E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5378E1-7413-E143-8CB5-03D1F5371B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4AA37-36F9-A543-B110-D165D0F08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976C8-95E2-224F-93BF-0D8333BAB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EBC5F-8530-BE4F-9B6E-087B7CEC3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61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1215F-94B3-B44A-8952-D5230EA0E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6115C8-EAE6-E44D-8447-4B4BBD6FC4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90E61-0263-A842-A72F-E93A54652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BAF9C-1874-C84B-8A5F-963AD7CC2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B37A4-CF4E-574B-AB9A-613CEC604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87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37F819-675F-0E40-8F80-4389E97C96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F405B-6D77-254D-8A84-9D8F6B5864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E23F5-B01D-5446-9914-96BE2AD86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566AD-6FC3-D848-A6EE-678116E03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C1A4F-3672-E04B-8981-B63B03E8E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076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2BF9E-35F1-D441-9565-4AC7CED04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75E35-0DA9-BC45-89C2-0EFB9C1EF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D0AA1-3B03-F241-9E67-048C9256F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F15BB-C6BF-9F46-8C03-A62E2A87D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26DBB-6D37-1042-AA41-4A7C97E42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98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FDB4C-FE5C-444F-9B93-0B06CCAA5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B01FA-9E0C-8043-B404-DB9C6E619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FE1A3-02DB-984A-A79A-058E05C2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5160F-AAEB-4447-9649-4992BFF12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2A94C-B359-7544-B2B4-BB0297291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691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6F804-4BEE-1E47-947B-87EE9B427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BF1B4-1BF7-DE43-981F-35C7E8D6EC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76A9F9-AEF7-7148-818F-953EE98496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37D89-4E4E-5B4D-BD9E-F30830E46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9B6B7-98CE-E94F-BD14-9308E44D7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DB1DB4-6D37-3243-8FA9-9F37B697F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88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7DDD1-7678-284D-BD5D-B871062DC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94098-D6D4-CF4B-BE77-E0F69AEF5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921274-11BF-5C49-89EA-0838FC991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CB1BB5-11D2-6544-B988-1386D308B0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1EA670-19BC-734D-B7DA-2E0F922305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17C8EB-A799-0A4F-8379-A177C5A83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9B37EF-9300-7347-96EC-6406C12C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C9F22C-AE5D-A94E-AEE9-8A362A165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206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908B3-7657-B64B-A4A3-9528BA825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787F39-0945-CE46-B8A6-E0900A59B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7BF650-D598-D942-AE6E-62666C03F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A8A3B-AFB2-F74E-BC92-0EABEEA2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62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9C4CCB-E10E-D64A-BBB2-9E99DE72E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8F0B96-BA6B-CF40-A188-FBEDCFBC7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707EA6-0BAB-2E4F-B700-B1BA7CF78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43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0C865-4689-BC48-BA48-62C415423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F5F84-E4BA-BA43-BC01-3F11194FC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FFD833-3A3F-5A4C-B9F2-F80AF5EC1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790D9-F2EA-B34E-9DBD-81E55ABE6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C401F4-D358-CD41-98F8-0105A675E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1B0607-F3BC-E544-B435-616A79B92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22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6D091-65EA-4040-93CA-2338146E8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60CC3C-1810-384F-8DD4-98B793E99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824472-D027-D24A-AB49-4626F0C97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BF6619-9764-1745-A9A9-C6E58E599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07FECA-B262-9C46-B99B-60B717BC2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B720C5-7D88-2141-A8B5-D8AB2C36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09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77C53B-5C38-1246-8899-218AD96EA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58BA2-3A85-5E46-B73D-F3539A07AF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69E04-DE1D-914E-BCCB-BC9787D735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08ECA2-BD73-264C-9B1A-1D606DA9586B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7EDAC-C981-5A4D-911A-9E1DA120B5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ACF67-9800-DA4F-84B7-7B043509D0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47963-1B3A-6C44-8EFB-67F9BA4C2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92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tiff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roup 176">
            <a:extLst>
              <a:ext uri="{FF2B5EF4-FFF2-40B4-BE49-F238E27FC236}">
                <a16:creationId xmlns:a16="http://schemas.microsoft.com/office/drawing/2014/main" id="{0A981818-471A-074B-A9A2-2C602FB55E0B}"/>
              </a:ext>
            </a:extLst>
          </p:cNvPr>
          <p:cNvGrpSpPr/>
          <p:nvPr/>
        </p:nvGrpSpPr>
        <p:grpSpPr>
          <a:xfrm>
            <a:off x="794759" y="290557"/>
            <a:ext cx="9356292" cy="5477854"/>
            <a:chOff x="794759" y="290557"/>
            <a:chExt cx="9356292" cy="5477854"/>
          </a:xfrm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01F92C46-1D5B-1149-8685-EC3787F05773}"/>
                </a:ext>
              </a:extLst>
            </p:cNvPr>
            <p:cNvSpPr/>
            <p:nvPr/>
          </p:nvSpPr>
          <p:spPr>
            <a:xfrm>
              <a:off x="794759" y="290557"/>
              <a:ext cx="9356292" cy="54778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78A704B-30C1-6A4E-BFF3-27F888308FCC}"/>
                </a:ext>
              </a:extLst>
            </p:cNvPr>
            <p:cNvSpPr/>
            <p:nvPr/>
          </p:nvSpPr>
          <p:spPr>
            <a:xfrm>
              <a:off x="927170" y="3692795"/>
              <a:ext cx="8674828" cy="1990158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031865F-506F-B44A-9354-62AA9E20D078}"/>
                </a:ext>
              </a:extLst>
            </p:cNvPr>
            <p:cNvSpPr/>
            <p:nvPr/>
          </p:nvSpPr>
          <p:spPr>
            <a:xfrm>
              <a:off x="927169" y="381965"/>
              <a:ext cx="2055924" cy="5300988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7A94434D-BCEF-BC44-85A8-3B7A0E8930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586" t="13732" r="14575" b="21385"/>
            <a:stretch/>
          </p:blipFill>
          <p:spPr>
            <a:xfrm>
              <a:off x="967975" y="1756530"/>
              <a:ext cx="528358" cy="527234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DDA62C56-4983-F342-B642-F46BC80D7C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1625" y="412908"/>
              <a:ext cx="496903" cy="1045433"/>
            </a:xfrm>
            <a:prstGeom prst="rect">
              <a:avLst/>
            </a:prstGeom>
          </p:spPr>
        </p:pic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F993624-16D5-5642-8087-6ACCEF3C9469}"/>
                </a:ext>
              </a:extLst>
            </p:cNvPr>
            <p:cNvCxnSpPr>
              <a:cxnSpLocks/>
            </p:cNvCxnSpPr>
            <p:nvPr/>
          </p:nvCxnSpPr>
          <p:spPr>
            <a:xfrm>
              <a:off x="3439920" y="4795847"/>
              <a:ext cx="4329342" cy="0"/>
            </a:xfrm>
            <a:prstGeom prst="line">
              <a:avLst/>
            </a:prstGeom>
            <a:ln>
              <a:headEnd type="arrow" w="med" len="med"/>
              <a:tailEnd type="arrow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9BED2754-474C-6D4B-9D10-C0267CD8EF02}"/>
                </a:ext>
              </a:extLst>
            </p:cNvPr>
            <p:cNvSpPr/>
            <p:nvPr/>
          </p:nvSpPr>
          <p:spPr>
            <a:xfrm>
              <a:off x="6473641" y="3897486"/>
              <a:ext cx="500657" cy="1493599"/>
            </a:xfrm>
            <a:prstGeom prst="rect">
              <a:avLst/>
            </a:prstGeom>
            <a:ln>
              <a:noFill/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BF7FD457-62F1-AC42-A251-3ADED23392A9}"/>
                </a:ext>
              </a:extLst>
            </p:cNvPr>
            <p:cNvSpPr/>
            <p:nvPr/>
          </p:nvSpPr>
          <p:spPr>
            <a:xfrm>
              <a:off x="7209857" y="400143"/>
              <a:ext cx="2152852" cy="2620115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B410D2D-0DC3-544B-88C9-35446E0BFF71}"/>
                </a:ext>
              </a:extLst>
            </p:cNvPr>
            <p:cNvCxnSpPr>
              <a:cxnSpLocks/>
            </p:cNvCxnSpPr>
            <p:nvPr/>
          </p:nvCxnSpPr>
          <p:spPr>
            <a:xfrm>
              <a:off x="2792824" y="995770"/>
              <a:ext cx="4976438" cy="1249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F2C20EC2-1CD0-324D-BC95-AFE6024AEB41}"/>
                </a:ext>
              </a:extLst>
            </p:cNvPr>
            <p:cNvSpPr/>
            <p:nvPr/>
          </p:nvSpPr>
          <p:spPr>
            <a:xfrm>
              <a:off x="6527530" y="541959"/>
              <a:ext cx="500657" cy="2997438"/>
            </a:xfrm>
            <a:prstGeom prst="rect">
              <a:avLst/>
            </a:prstGeom>
            <a:ln>
              <a:noFill/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D73EA8F4-CF29-2645-B34A-D3D8614F6CCB}"/>
                </a:ext>
              </a:extLst>
            </p:cNvPr>
            <p:cNvSpPr/>
            <p:nvPr/>
          </p:nvSpPr>
          <p:spPr>
            <a:xfrm>
              <a:off x="3535017" y="381965"/>
              <a:ext cx="2163022" cy="2620115"/>
            </a:xfrm>
            <a:prstGeom prst="rect">
              <a:avLst/>
            </a:prstGeom>
            <a:ln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5DB88352-0790-F146-B012-F8F30BA6C56D}"/>
                </a:ext>
              </a:extLst>
            </p:cNvPr>
            <p:cNvSpPr/>
            <p:nvPr/>
          </p:nvSpPr>
          <p:spPr>
            <a:xfrm>
              <a:off x="3699552" y="2317114"/>
              <a:ext cx="1914921" cy="62469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Battery Swapping Station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6C09FEC-1D2F-1A42-A02B-FE17B85A30A7}"/>
                </a:ext>
              </a:extLst>
            </p:cNvPr>
            <p:cNvSpPr/>
            <p:nvPr/>
          </p:nvSpPr>
          <p:spPr>
            <a:xfrm>
              <a:off x="2789547" y="3716225"/>
              <a:ext cx="352912" cy="1958181"/>
            </a:xfrm>
            <a:prstGeom prst="rect">
              <a:avLst/>
            </a:prstGeom>
            <a:ln>
              <a:noFill/>
              <a:prstDash val="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3A90BFB-4C94-D74D-99C9-198E27B349FA}"/>
                </a:ext>
              </a:extLst>
            </p:cNvPr>
            <p:cNvSpPr/>
            <p:nvPr/>
          </p:nvSpPr>
          <p:spPr>
            <a:xfrm>
              <a:off x="1112770" y="1130909"/>
              <a:ext cx="1032095" cy="329221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Wind Turbine Generator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51DB31-24E9-BF4B-83B4-7898D075732D}"/>
                </a:ext>
              </a:extLst>
            </p:cNvPr>
            <p:cNvSpPr/>
            <p:nvPr/>
          </p:nvSpPr>
          <p:spPr>
            <a:xfrm>
              <a:off x="1112769" y="2119034"/>
              <a:ext cx="1032095" cy="317362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Solar PV </a:t>
              </a:r>
              <a:r>
                <a:rPr lang="en-US" sz="1000" dirty="0"/>
                <a:t>(MPPT)</a:t>
              </a:r>
              <a:endParaRPr lang="en-US" sz="105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A704881-2C76-B640-8CA4-092BA436065C}"/>
                </a:ext>
              </a:extLst>
            </p:cNvPr>
            <p:cNvSpPr/>
            <p:nvPr/>
          </p:nvSpPr>
          <p:spPr>
            <a:xfrm>
              <a:off x="1112768" y="2952124"/>
              <a:ext cx="1032095" cy="43482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Grid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5A55DD5-D146-7649-8A00-BAB566890DB2}"/>
                </a:ext>
              </a:extLst>
            </p:cNvPr>
            <p:cNvCxnSpPr>
              <a:cxnSpLocks/>
              <a:stCxn id="6" idx="3"/>
            </p:cNvCxnSpPr>
            <p:nvPr/>
          </p:nvCxnSpPr>
          <p:spPr>
            <a:xfrm>
              <a:off x="2144864" y="2277715"/>
              <a:ext cx="692835" cy="5017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6DB8B90-F6B2-2E47-AD1A-E6E646DC1CBB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V="1">
              <a:off x="2144865" y="1291185"/>
              <a:ext cx="657633" cy="4335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2E470E6-C730-3A48-B8FF-6C7C8068C0E5}"/>
                </a:ext>
              </a:extLst>
            </p:cNvPr>
            <p:cNvCxnSpPr>
              <a:cxnSpLocks/>
              <a:stCxn id="7" idx="3"/>
            </p:cNvCxnSpPr>
            <p:nvPr/>
          </p:nvCxnSpPr>
          <p:spPr>
            <a:xfrm>
              <a:off x="2144863" y="3169534"/>
              <a:ext cx="672025" cy="7697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22" name="Can 21">
              <a:extLst>
                <a:ext uri="{FF2B5EF4-FFF2-40B4-BE49-F238E27FC236}">
                  <a16:creationId xmlns:a16="http://schemas.microsoft.com/office/drawing/2014/main" id="{DD1A9051-A638-B541-B5D1-292D44C800A2}"/>
                </a:ext>
              </a:extLst>
            </p:cNvPr>
            <p:cNvSpPr/>
            <p:nvPr/>
          </p:nvSpPr>
          <p:spPr>
            <a:xfrm>
              <a:off x="3699555" y="4426515"/>
              <a:ext cx="1232591" cy="522732"/>
            </a:xfrm>
            <a:prstGeom prst="can">
              <a:avLst>
                <a:gd name="adj" fmla="val 32738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Battery Storage</a:t>
              </a:r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601F611C-ACB7-E444-9005-6B9AF764C9AA}"/>
                </a:ext>
              </a:extLst>
            </p:cNvPr>
            <p:cNvSpPr/>
            <p:nvPr/>
          </p:nvSpPr>
          <p:spPr>
            <a:xfrm>
              <a:off x="2777116" y="541958"/>
              <a:ext cx="50765" cy="492735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BCD6348-E7E9-A343-B35A-1ED1C5BAFEAD}"/>
                </a:ext>
              </a:extLst>
            </p:cNvPr>
            <p:cNvSpPr/>
            <p:nvPr/>
          </p:nvSpPr>
          <p:spPr>
            <a:xfrm>
              <a:off x="1112768" y="3781096"/>
              <a:ext cx="1032095" cy="52881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1050" dirty="0"/>
                <a:t>Auxiliary Loads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235E985-B295-5F4B-A4BF-2D0582507B7E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V="1">
              <a:off x="2144863" y="4044789"/>
              <a:ext cx="647961" cy="714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36" name="Can 35">
              <a:extLst>
                <a:ext uri="{FF2B5EF4-FFF2-40B4-BE49-F238E27FC236}">
                  <a16:creationId xmlns:a16="http://schemas.microsoft.com/office/drawing/2014/main" id="{D5607195-8276-0343-B5FA-A0608CD0ABED}"/>
                </a:ext>
              </a:extLst>
            </p:cNvPr>
            <p:cNvSpPr/>
            <p:nvPr/>
          </p:nvSpPr>
          <p:spPr>
            <a:xfrm>
              <a:off x="3699554" y="4233960"/>
              <a:ext cx="1232591" cy="311663"/>
            </a:xfrm>
            <a:prstGeom prst="can">
              <a:avLst>
                <a:gd name="adj" fmla="val 50000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38" name="Can 37">
              <a:extLst>
                <a:ext uri="{FF2B5EF4-FFF2-40B4-BE49-F238E27FC236}">
                  <a16:creationId xmlns:a16="http://schemas.microsoft.com/office/drawing/2014/main" id="{3FC50CA9-E6C9-D049-BD83-835414934356}"/>
                </a:ext>
              </a:extLst>
            </p:cNvPr>
            <p:cNvSpPr/>
            <p:nvPr/>
          </p:nvSpPr>
          <p:spPr>
            <a:xfrm>
              <a:off x="3699554" y="4033613"/>
              <a:ext cx="1232591" cy="311663"/>
            </a:xfrm>
            <a:prstGeom prst="can">
              <a:avLst>
                <a:gd name="adj" fmla="val 5000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43" name="Can 42">
              <a:extLst>
                <a:ext uri="{FF2B5EF4-FFF2-40B4-BE49-F238E27FC236}">
                  <a16:creationId xmlns:a16="http://schemas.microsoft.com/office/drawing/2014/main" id="{D8349CD8-4F6F-8A41-AFAA-E8D6A93A4F26}"/>
                </a:ext>
              </a:extLst>
            </p:cNvPr>
            <p:cNvSpPr/>
            <p:nvPr/>
          </p:nvSpPr>
          <p:spPr>
            <a:xfrm>
              <a:off x="3689215" y="3031589"/>
              <a:ext cx="1232591" cy="311663"/>
            </a:xfrm>
            <a:prstGeom prst="can">
              <a:avLst>
                <a:gd name="adj" fmla="val 50000"/>
              </a:avLst>
            </a:prstGeom>
            <a:ln>
              <a:prstDash val="sysDash"/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25F67C6-58B4-F94C-BF06-CC9ECED32CCA}"/>
                </a:ext>
              </a:extLst>
            </p:cNvPr>
            <p:cNvCxnSpPr>
              <a:cxnSpLocks/>
            </p:cNvCxnSpPr>
            <p:nvPr/>
          </p:nvCxnSpPr>
          <p:spPr>
            <a:xfrm>
              <a:off x="3439920" y="4614021"/>
              <a:ext cx="249295" cy="0"/>
            </a:xfrm>
            <a:prstGeom prst="line">
              <a:avLst/>
            </a:prstGeom>
            <a:ln>
              <a:headEnd type="arrow" w="med" len="med"/>
              <a:tailEnd type="arrow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47" name="Bent-Up Arrow 46">
              <a:extLst>
                <a:ext uri="{FF2B5EF4-FFF2-40B4-BE49-F238E27FC236}">
                  <a16:creationId xmlns:a16="http://schemas.microsoft.com/office/drawing/2014/main" id="{C74FEF96-8B16-714B-968B-D93FBD90B5A0}"/>
                </a:ext>
              </a:extLst>
            </p:cNvPr>
            <p:cNvSpPr/>
            <p:nvPr/>
          </p:nvSpPr>
          <p:spPr>
            <a:xfrm>
              <a:off x="4966204" y="2814455"/>
              <a:ext cx="648270" cy="1695210"/>
            </a:xfrm>
            <a:prstGeom prst="bentUpArrow">
              <a:avLst>
                <a:gd name="adj1" fmla="val 32804"/>
                <a:gd name="adj2" fmla="val 37842"/>
                <a:gd name="adj3" fmla="val 26561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65B1EC70-A605-E349-8414-3F7D8A88F77A}"/>
                </a:ext>
              </a:extLst>
            </p:cNvPr>
            <p:cNvSpPr/>
            <p:nvPr/>
          </p:nvSpPr>
          <p:spPr>
            <a:xfrm>
              <a:off x="3699552" y="515903"/>
              <a:ext cx="1032095" cy="62469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EV Charging Station</a:t>
              </a:r>
            </a:p>
          </p:txBody>
        </p:sp>
        <p:sp>
          <p:nvSpPr>
            <p:cNvPr id="50" name="Striped Right Arrow 49">
              <a:extLst>
                <a:ext uri="{FF2B5EF4-FFF2-40B4-BE49-F238E27FC236}">
                  <a16:creationId xmlns:a16="http://schemas.microsoft.com/office/drawing/2014/main" id="{79AC6064-4482-BE4B-B280-7B7FACCCC10A}"/>
                </a:ext>
              </a:extLst>
            </p:cNvPr>
            <p:cNvSpPr/>
            <p:nvPr/>
          </p:nvSpPr>
          <p:spPr>
            <a:xfrm rot="5400000">
              <a:off x="4181910" y="2571262"/>
              <a:ext cx="267688" cy="754074"/>
            </a:xfrm>
            <a:prstGeom prst="stripedRightArrow">
              <a:avLst>
                <a:gd name="adj1" fmla="val 63521"/>
                <a:gd name="adj2" fmla="val 58960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3291633-FB50-244F-BBF0-BB032D8A52F3}"/>
                </a:ext>
              </a:extLst>
            </p:cNvPr>
            <p:cNvSpPr/>
            <p:nvPr/>
          </p:nvSpPr>
          <p:spPr>
            <a:xfrm>
              <a:off x="7320017" y="2340266"/>
              <a:ext cx="1914921" cy="62469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Battery Swapping Station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CF7E74B-6BF9-3D4F-BFBC-CF873D837DAD}"/>
                </a:ext>
              </a:extLst>
            </p:cNvPr>
            <p:cNvSpPr txBox="1"/>
            <p:nvPr/>
          </p:nvSpPr>
          <p:spPr>
            <a:xfrm>
              <a:off x="6588731" y="4568775"/>
              <a:ext cx="5208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…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FC0F00F-CBD2-314C-954F-78574E1CF41A}"/>
                </a:ext>
              </a:extLst>
            </p:cNvPr>
            <p:cNvSpPr/>
            <p:nvPr/>
          </p:nvSpPr>
          <p:spPr>
            <a:xfrm>
              <a:off x="7309680" y="515903"/>
              <a:ext cx="1032095" cy="62469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EV Charging Station</a:t>
              </a: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82CB91C-54BD-B444-B2C0-3C7221426E92}"/>
                </a:ext>
              </a:extLst>
            </p:cNvPr>
            <p:cNvCxnSpPr>
              <a:cxnSpLocks/>
            </p:cNvCxnSpPr>
            <p:nvPr/>
          </p:nvCxnSpPr>
          <p:spPr>
            <a:xfrm>
              <a:off x="2827881" y="653812"/>
              <a:ext cx="861334" cy="1775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117DF732-8952-7C43-9B97-54A2AC95F214}"/>
                </a:ext>
              </a:extLst>
            </p:cNvPr>
            <p:cNvSpPr txBox="1"/>
            <p:nvPr/>
          </p:nvSpPr>
          <p:spPr>
            <a:xfrm>
              <a:off x="6588731" y="761578"/>
              <a:ext cx="5208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…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7CEFE2D4-3BF7-E94E-9E04-F7BFE4E17EE2}"/>
                </a:ext>
              </a:extLst>
            </p:cNvPr>
            <p:cNvSpPr/>
            <p:nvPr/>
          </p:nvSpPr>
          <p:spPr>
            <a:xfrm>
              <a:off x="4105618" y="4341457"/>
              <a:ext cx="38664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FB</a:t>
              </a:r>
              <a:r>
                <a:rPr lang="en-US" sz="1100" baseline="-25000" dirty="0"/>
                <a:t>N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1350EC20-3BE2-8741-B4E3-077EA40744F1}"/>
                </a:ext>
              </a:extLst>
            </p:cNvPr>
            <p:cNvSpPr txBox="1"/>
            <p:nvPr/>
          </p:nvSpPr>
          <p:spPr>
            <a:xfrm>
              <a:off x="4120565" y="4016564"/>
              <a:ext cx="5208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…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7C39D5F-11F5-7740-869E-BDF9B8639537}"/>
                </a:ext>
              </a:extLst>
            </p:cNvPr>
            <p:cNvSpPr/>
            <p:nvPr/>
          </p:nvSpPr>
          <p:spPr>
            <a:xfrm rot="16200000">
              <a:off x="2389958" y="5057775"/>
              <a:ext cx="595036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DC-Bus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94342352-810C-CA4D-9735-0AE3ED16C907}"/>
                </a:ext>
              </a:extLst>
            </p:cNvPr>
            <p:cNvSpPr/>
            <p:nvPr/>
          </p:nvSpPr>
          <p:spPr>
            <a:xfrm rot="16200000">
              <a:off x="2754628" y="4458539"/>
              <a:ext cx="888748" cy="48183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Bidirectional DC/DC</a:t>
              </a:r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FBF61E7-DA80-4941-A6A1-F265B1505BB3}"/>
                </a:ext>
              </a:extLst>
            </p:cNvPr>
            <p:cNvCxnSpPr>
              <a:cxnSpLocks/>
              <a:endCxn id="98" idx="0"/>
            </p:cNvCxnSpPr>
            <p:nvPr/>
          </p:nvCxnSpPr>
          <p:spPr>
            <a:xfrm>
              <a:off x="2805014" y="4699456"/>
              <a:ext cx="153071" cy="1"/>
            </a:xfrm>
            <a:prstGeom prst="lin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4BA06F4-A62F-4E4C-A62A-BC24D5070991}"/>
                </a:ext>
              </a:extLst>
            </p:cNvPr>
            <p:cNvSpPr/>
            <p:nvPr/>
          </p:nvSpPr>
          <p:spPr>
            <a:xfrm rot="16200000">
              <a:off x="2080814" y="2989497"/>
              <a:ext cx="643348" cy="372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Inverter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9314DF8-E44A-AA43-B42F-834275451947}"/>
                </a:ext>
              </a:extLst>
            </p:cNvPr>
            <p:cNvSpPr/>
            <p:nvPr/>
          </p:nvSpPr>
          <p:spPr>
            <a:xfrm rot="16200000">
              <a:off x="2089655" y="2088154"/>
              <a:ext cx="629707" cy="372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DC/DC</a:t>
              </a: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EEA7C9E4-52C7-0E47-8428-07E95A28AB0E}"/>
                </a:ext>
              </a:extLst>
            </p:cNvPr>
            <p:cNvSpPr/>
            <p:nvPr/>
          </p:nvSpPr>
          <p:spPr>
            <a:xfrm rot="16200000">
              <a:off x="2085880" y="1122177"/>
              <a:ext cx="629707" cy="372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AC/DC</a:t>
              </a:r>
            </a:p>
          </p:txBody>
        </p:sp>
        <p:pic>
          <p:nvPicPr>
            <p:cNvPr id="127" name="Graphic 126">
              <a:extLst>
                <a:ext uri="{FF2B5EF4-FFF2-40B4-BE49-F238E27FC236}">
                  <a16:creationId xmlns:a16="http://schemas.microsoft.com/office/drawing/2014/main" id="{F180D954-007D-0148-8220-C0CD6B1389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5972" t="47103" r="77293" b="5316"/>
            <a:stretch/>
          </p:blipFill>
          <p:spPr>
            <a:xfrm rot="16200000">
              <a:off x="5219069" y="825485"/>
              <a:ext cx="895067" cy="1781520"/>
            </a:xfrm>
            <a:prstGeom prst="rect">
              <a:avLst/>
            </a:prstGeom>
          </p:spPr>
        </p:pic>
        <p:pic>
          <p:nvPicPr>
            <p:cNvPr id="129" name="Graphic 128">
              <a:extLst>
                <a:ext uri="{FF2B5EF4-FFF2-40B4-BE49-F238E27FC236}">
                  <a16:creationId xmlns:a16="http://schemas.microsoft.com/office/drawing/2014/main" id="{0F530E7F-9B76-BE43-B503-11DC6934E9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5972" t="47103" r="77293" b="5316"/>
            <a:stretch/>
          </p:blipFill>
          <p:spPr>
            <a:xfrm rot="16200000">
              <a:off x="8812757" y="846916"/>
              <a:ext cx="895067" cy="1781520"/>
            </a:xfrm>
            <a:prstGeom prst="rect">
              <a:avLst/>
            </a:prstGeom>
          </p:spPr>
        </p:pic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021EF68E-F8F2-424F-8823-C025FF26B024}"/>
                </a:ext>
              </a:extLst>
            </p:cNvPr>
            <p:cNvSpPr txBox="1"/>
            <p:nvPr/>
          </p:nvSpPr>
          <p:spPr>
            <a:xfrm>
              <a:off x="6588731" y="1471775"/>
              <a:ext cx="5208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…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3A87F2DA-1C48-E948-AFAE-121E817F577E}"/>
                </a:ext>
              </a:extLst>
            </p:cNvPr>
            <p:cNvSpPr txBox="1"/>
            <p:nvPr/>
          </p:nvSpPr>
          <p:spPr>
            <a:xfrm>
              <a:off x="6588731" y="2416846"/>
              <a:ext cx="5208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…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059646C2-AE31-0A4E-9837-DCCD2E7BF54B}"/>
                </a:ext>
              </a:extLst>
            </p:cNvPr>
            <p:cNvSpPr/>
            <p:nvPr/>
          </p:nvSpPr>
          <p:spPr>
            <a:xfrm>
              <a:off x="1156487" y="5135199"/>
              <a:ext cx="1119217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Charging Power </a:t>
              </a:r>
            </a:p>
            <a:p>
              <a:pPr algn="ctr"/>
              <a:r>
                <a:rPr lang="en-US" sz="1100" dirty="0"/>
                <a:t>Station System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A8E9A700-63E9-BA47-B1B6-294DC3CBC2F3}"/>
                </a:ext>
              </a:extLst>
            </p:cNvPr>
            <p:cNvSpPr/>
            <p:nvPr/>
          </p:nvSpPr>
          <p:spPr>
            <a:xfrm>
              <a:off x="4714819" y="375924"/>
              <a:ext cx="1000595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Charging Bay</a:t>
              </a:r>
              <a:r>
                <a:rPr lang="en-US" sz="1100" baseline="-25000" dirty="0"/>
                <a:t>1</a:t>
              </a: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2018F475-E945-CB42-9724-A3A9C80AC368}"/>
                </a:ext>
              </a:extLst>
            </p:cNvPr>
            <p:cNvSpPr/>
            <p:nvPr/>
          </p:nvSpPr>
          <p:spPr>
            <a:xfrm>
              <a:off x="8377921" y="393977"/>
              <a:ext cx="98937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Charging </a:t>
              </a:r>
              <a:r>
                <a:rPr lang="en-US" sz="1100" dirty="0" err="1"/>
                <a:t>Bay</a:t>
              </a:r>
              <a:r>
                <a:rPr lang="en-US" sz="1100" baseline="-25000" dirty="0" err="1"/>
                <a:t>N</a:t>
              </a:r>
              <a:endParaRPr lang="en-US" sz="1100" baseline="-250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2D9F1421-2C88-F040-AD6C-5BB4479FC7F2}"/>
                </a:ext>
              </a:extLst>
            </p:cNvPr>
            <p:cNvSpPr/>
            <p:nvPr/>
          </p:nvSpPr>
          <p:spPr>
            <a:xfrm>
              <a:off x="4052073" y="4970760"/>
              <a:ext cx="506870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BESS</a:t>
              </a:r>
              <a:r>
                <a:rPr lang="en-US" sz="1100" baseline="-25000" dirty="0"/>
                <a:t>1</a:t>
              </a:r>
            </a:p>
          </p:txBody>
        </p:sp>
        <p:sp>
          <p:nvSpPr>
            <p:cNvPr id="3" name="Diamond 2">
              <a:extLst>
                <a:ext uri="{FF2B5EF4-FFF2-40B4-BE49-F238E27FC236}">
                  <a16:creationId xmlns:a16="http://schemas.microsoft.com/office/drawing/2014/main" id="{18A2FDA4-85D5-6E44-B7A3-4B3A390AB2E4}"/>
                </a:ext>
              </a:extLst>
            </p:cNvPr>
            <p:cNvSpPr/>
            <p:nvPr/>
          </p:nvSpPr>
          <p:spPr>
            <a:xfrm>
              <a:off x="3924304" y="1469415"/>
              <a:ext cx="591209" cy="499716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600" dirty="0"/>
                <a:t>OR</a:t>
              </a:r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365AB5B6-870F-1946-A0BA-EF267A1C04B4}"/>
                </a:ext>
              </a:extLst>
            </p:cNvPr>
            <p:cNvCxnSpPr>
              <a:cxnSpLocks/>
              <a:stCxn id="49" idx="2"/>
              <a:endCxn id="3" idx="0"/>
            </p:cNvCxnSpPr>
            <p:nvPr/>
          </p:nvCxnSpPr>
          <p:spPr>
            <a:xfrm>
              <a:off x="4215600" y="1140593"/>
              <a:ext cx="4309" cy="328822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423F184F-ACCF-4842-BF53-3B4A50C8965E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4219909" y="1969131"/>
              <a:ext cx="0" cy="354181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6485DA45-D6B5-FB45-8007-1C10C8BBF7BE}"/>
                </a:ext>
              </a:extLst>
            </p:cNvPr>
            <p:cNvCxnSpPr>
              <a:cxnSpLocks/>
              <a:stCxn id="3" idx="3"/>
              <a:endCxn id="127" idx="0"/>
            </p:cNvCxnSpPr>
            <p:nvPr/>
          </p:nvCxnSpPr>
          <p:spPr>
            <a:xfrm flipV="1">
              <a:off x="4515513" y="1716245"/>
              <a:ext cx="260330" cy="3028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12" name="Can 111">
              <a:extLst>
                <a:ext uri="{FF2B5EF4-FFF2-40B4-BE49-F238E27FC236}">
                  <a16:creationId xmlns:a16="http://schemas.microsoft.com/office/drawing/2014/main" id="{9D283FA0-A1C0-7E4A-B86F-C3B8B8E3D42B}"/>
                </a:ext>
              </a:extLst>
            </p:cNvPr>
            <p:cNvSpPr/>
            <p:nvPr/>
          </p:nvSpPr>
          <p:spPr>
            <a:xfrm>
              <a:off x="3699734" y="3819212"/>
              <a:ext cx="1232591" cy="311663"/>
            </a:xfrm>
            <a:prstGeom prst="can">
              <a:avLst>
                <a:gd name="adj" fmla="val 5000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44" name="Striped Right Arrow 43">
              <a:extLst>
                <a:ext uri="{FF2B5EF4-FFF2-40B4-BE49-F238E27FC236}">
                  <a16:creationId xmlns:a16="http://schemas.microsoft.com/office/drawing/2014/main" id="{2F3FC94A-C30A-6342-88A9-5C7CB825A6D4}"/>
                </a:ext>
              </a:extLst>
            </p:cNvPr>
            <p:cNvSpPr/>
            <p:nvPr/>
          </p:nvSpPr>
          <p:spPr>
            <a:xfrm rot="5400000">
              <a:off x="4096229" y="3244905"/>
              <a:ext cx="418562" cy="754074"/>
            </a:xfrm>
            <a:prstGeom prst="stripedRightArrow">
              <a:avLst>
                <a:gd name="adj1" fmla="val 63521"/>
                <a:gd name="adj2" fmla="val 58960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EF4190C0-4389-FE4D-8129-03F97E796A74}"/>
                </a:ext>
              </a:extLst>
            </p:cNvPr>
            <p:cNvSpPr/>
            <p:nvPr/>
          </p:nvSpPr>
          <p:spPr>
            <a:xfrm>
              <a:off x="4146914" y="3138434"/>
              <a:ext cx="34817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DB</a:t>
              </a: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2A7458D9-D469-C241-8196-3D4B92D2E381}"/>
                </a:ext>
              </a:extLst>
            </p:cNvPr>
            <p:cNvSpPr/>
            <p:nvPr/>
          </p:nvSpPr>
          <p:spPr>
            <a:xfrm>
              <a:off x="7304616" y="514906"/>
              <a:ext cx="1032095" cy="62469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EV Charging Station</a:t>
              </a:r>
            </a:p>
          </p:txBody>
        </p:sp>
        <p:sp>
          <p:nvSpPr>
            <p:cNvPr id="116" name="Diamond 115">
              <a:extLst>
                <a:ext uri="{FF2B5EF4-FFF2-40B4-BE49-F238E27FC236}">
                  <a16:creationId xmlns:a16="http://schemas.microsoft.com/office/drawing/2014/main" id="{F4F0F7C9-07B9-BC42-A6ED-63FE9E6DB2A3}"/>
                </a:ext>
              </a:extLst>
            </p:cNvPr>
            <p:cNvSpPr/>
            <p:nvPr/>
          </p:nvSpPr>
          <p:spPr>
            <a:xfrm>
              <a:off x="7529368" y="1468418"/>
              <a:ext cx="591209" cy="499716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600" dirty="0"/>
                <a:t>OR</a:t>
              </a:r>
            </a:p>
          </p:txBody>
        </p: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56B4F621-7FCF-FC4D-AF95-07092DDF0F0C}"/>
                </a:ext>
              </a:extLst>
            </p:cNvPr>
            <p:cNvCxnSpPr>
              <a:cxnSpLocks/>
              <a:stCxn id="115" idx="2"/>
              <a:endCxn id="116" idx="0"/>
            </p:cNvCxnSpPr>
            <p:nvPr/>
          </p:nvCxnSpPr>
          <p:spPr>
            <a:xfrm>
              <a:off x="7820664" y="1139596"/>
              <a:ext cx="4309" cy="328822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B4100C25-D543-AD40-ACA1-36B314C3385A}"/>
                </a:ext>
              </a:extLst>
            </p:cNvPr>
            <p:cNvCxnSpPr>
              <a:cxnSpLocks/>
              <a:endCxn id="116" idx="2"/>
            </p:cNvCxnSpPr>
            <p:nvPr/>
          </p:nvCxnSpPr>
          <p:spPr>
            <a:xfrm flipV="1">
              <a:off x="7824973" y="1968134"/>
              <a:ext cx="0" cy="354181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3D0C6E8-4ADA-D446-82C4-114E70B44794}"/>
                </a:ext>
              </a:extLst>
            </p:cNvPr>
            <p:cNvCxnSpPr>
              <a:cxnSpLocks/>
              <a:stCxn id="116" idx="3"/>
            </p:cNvCxnSpPr>
            <p:nvPr/>
          </p:nvCxnSpPr>
          <p:spPr>
            <a:xfrm flipV="1">
              <a:off x="8120577" y="1715248"/>
              <a:ext cx="260330" cy="3028"/>
            </a:xfrm>
            <a:prstGeom prst="line">
              <a:avLst/>
            </a:prstGeom>
            <a:ln>
              <a:headEnd type="none" w="med" len="med"/>
              <a:tailEnd type="arrow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20" name="Can 119">
              <a:extLst>
                <a:ext uri="{FF2B5EF4-FFF2-40B4-BE49-F238E27FC236}">
                  <a16:creationId xmlns:a16="http://schemas.microsoft.com/office/drawing/2014/main" id="{0F494920-327B-BD47-960C-CB45AF70A9DB}"/>
                </a:ext>
              </a:extLst>
            </p:cNvPr>
            <p:cNvSpPr/>
            <p:nvPr/>
          </p:nvSpPr>
          <p:spPr>
            <a:xfrm>
              <a:off x="7324871" y="4443172"/>
              <a:ext cx="1232591" cy="522732"/>
            </a:xfrm>
            <a:prstGeom prst="can">
              <a:avLst>
                <a:gd name="adj" fmla="val 32738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Battery Storage</a:t>
              </a:r>
            </a:p>
          </p:txBody>
        </p:sp>
        <p:sp>
          <p:nvSpPr>
            <p:cNvPr id="121" name="Can 120">
              <a:extLst>
                <a:ext uri="{FF2B5EF4-FFF2-40B4-BE49-F238E27FC236}">
                  <a16:creationId xmlns:a16="http://schemas.microsoft.com/office/drawing/2014/main" id="{5AC78AC5-0FD2-F744-B760-BFBAFA97D953}"/>
                </a:ext>
              </a:extLst>
            </p:cNvPr>
            <p:cNvSpPr/>
            <p:nvPr/>
          </p:nvSpPr>
          <p:spPr>
            <a:xfrm>
              <a:off x="7324870" y="4250617"/>
              <a:ext cx="1232591" cy="311663"/>
            </a:xfrm>
            <a:prstGeom prst="can">
              <a:avLst>
                <a:gd name="adj" fmla="val 50000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2" name="Can 121">
              <a:extLst>
                <a:ext uri="{FF2B5EF4-FFF2-40B4-BE49-F238E27FC236}">
                  <a16:creationId xmlns:a16="http://schemas.microsoft.com/office/drawing/2014/main" id="{966D535B-1DF2-E944-8A48-A8C6CD8B7161}"/>
                </a:ext>
              </a:extLst>
            </p:cNvPr>
            <p:cNvSpPr/>
            <p:nvPr/>
          </p:nvSpPr>
          <p:spPr>
            <a:xfrm>
              <a:off x="7324870" y="4050270"/>
              <a:ext cx="1232591" cy="311663"/>
            </a:xfrm>
            <a:prstGeom prst="can">
              <a:avLst>
                <a:gd name="adj" fmla="val 5000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3" name="Can 122">
              <a:extLst>
                <a:ext uri="{FF2B5EF4-FFF2-40B4-BE49-F238E27FC236}">
                  <a16:creationId xmlns:a16="http://schemas.microsoft.com/office/drawing/2014/main" id="{BD5C20FF-9725-B746-A7C8-7F3AB95DACF0}"/>
                </a:ext>
              </a:extLst>
            </p:cNvPr>
            <p:cNvSpPr/>
            <p:nvPr/>
          </p:nvSpPr>
          <p:spPr>
            <a:xfrm>
              <a:off x="7314531" y="3039700"/>
              <a:ext cx="1232591" cy="311663"/>
            </a:xfrm>
            <a:prstGeom prst="can">
              <a:avLst>
                <a:gd name="adj" fmla="val 50000"/>
              </a:avLst>
            </a:prstGeom>
            <a:ln>
              <a:prstDash val="sysDash"/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4" name="Bent-Up Arrow 123">
              <a:extLst>
                <a:ext uri="{FF2B5EF4-FFF2-40B4-BE49-F238E27FC236}">
                  <a16:creationId xmlns:a16="http://schemas.microsoft.com/office/drawing/2014/main" id="{085100BA-4960-DF4E-83E4-7409D643C487}"/>
                </a:ext>
              </a:extLst>
            </p:cNvPr>
            <p:cNvSpPr/>
            <p:nvPr/>
          </p:nvSpPr>
          <p:spPr>
            <a:xfrm>
              <a:off x="8591520" y="2831112"/>
              <a:ext cx="648270" cy="1678553"/>
            </a:xfrm>
            <a:prstGeom prst="bentUpArrow">
              <a:avLst>
                <a:gd name="adj1" fmla="val 32804"/>
                <a:gd name="adj2" fmla="val 37842"/>
                <a:gd name="adj3" fmla="val 26561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Striped Right Arrow 124">
              <a:extLst>
                <a:ext uri="{FF2B5EF4-FFF2-40B4-BE49-F238E27FC236}">
                  <a16:creationId xmlns:a16="http://schemas.microsoft.com/office/drawing/2014/main" id="{8CAFABF4-1789-B240-BE3B-09920F1168F4}"/>
                </a:ext>
              </a:extLst>
            </p:cNvPr>
            <p:cNvSpPr/>
            <p:nvPr/>
          </p:nvSpPr>
          <p:spPr>
            <a:xfrm rot="5400000">
              <a:off x="7807226" y="2587919"/>
              <a:ext cx="267688" cy="754074"/>
            </a:xfrm>
            <a:prstGeom prst="stripedRightArrow">
              <a:avLst>
                <a:gd name="adj1" fmla="val 63521"/>
                <a:gd name="adj2" fmla="val 58960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D94D9161-2C1C-3A42-9C60-D7D26135D8E5}"/>
                </a:ext>
              </a:extLst>
            </p:cNvPr>
            <p:cNvSpPr/>
            <p:nvPr/>
          </p:nvSpPr>
          <p:spPr>
            <a:xfrm>
              <a:off x="7756725" y="4358114"/>
              <a:ext cx="38664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FB</a:t>
              </a:r>
              <a:r>
                <a:rPr lang="en-US" sz="1100" baseline="-25000" dirty="0"/>
                <a:t>N</a:t>
              </a:r>
              <a:endParaRPr lang="en-US" sz="1100" dirty="0"/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A4F11B93-F897-B640-8B6F-D5719483FA22}"/>
                </a:ext>
              </a:extLst>
            </p:cNvPr>
            <p:cNvSpPr txBox="1"/>
            <p:nvPr/>
          </p:nvSpPr>
          <p:spPr>
            <a:xfrm>
              <a:off x="7745881" y="4033221"/>
              <a:ext cx="5208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…</a:t>
              </a: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A4AE3B99-4C7A-B143-97B3-8BABA554E7DC}"/>
                </a:ext>
              </a:extLst>
            </p:cNvPr>
            <p:cNvSpPr/>
            <p:nvPr/>
          </p:nvSpPr>
          <p:spPr>
            <a:xfrm>
              <a:off x="7670978" y="4987417"/>
              <a:ext cx="51969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BESS</a:t>
              </a:r>
              <a:r>
                <a:rPr lang="en-US" sz="1100" baseline="-25000" dirty="0"/>
                <a:t>N</a:t>
              </a:r>
            </a:p>
          </p:txBody>
        </p:sp>
        <p:sp>
          <p:nvSpPr>
            <p:cNvPr id="138" name="Can 137">
              <a:extLst>
                <a:ext uri="{FF2B5EF4-FFF2-40B4-BE49-F238E27FC236}">
                  <a16:creationId xmlns:a16="http://schemas.microsoft.com/office/drawing/2014/main" id="{0D39336E-0E8D-7C42-9B45-097AB52D2C9E}"/>
                </a:ext>
              </a:extLst>
            </p:cNvPr>
            <p:cNvSpPr/>
            <p:nvPr/>
          </p:nvSpPr>
          <p:spPr>
            <a:xfrm>
              <a:off x="7325050" y="3835869"/>
              <a:ext cx="1232591" cy="311663"/>
            </a:xfrm>
            <a:prstGeom prst="can">
              <a:avLst>
                <a:gd name="adj" fmla="val 5000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39" name="Striped Right Arrow 138">
              <a:extLst>
                <a:ext uri="{FF2B5EF4-FFF2-40B4-BE49-F238E27FC236}">
                  <a16:creationId xmlns:a16="http://schemas.microsoft.com/office/drawing/2014/main" id="{E305AF0F-DFC9-134F-AADA-AE8D58DE81DE}"/>
                </a:ext>
              </a:extLst>
            </p:cNvPr>
            <p:cNvSpPr/>
            <p:nvPr/>
          </p:nvSpPr>
          <p:spPr>
            <a:xfrm rot="5400000">
              <a:off x="7721545" y="3261562"/>
              <a:ext cx="418562" cy="754074"/>
            </a:xfrm>
            <a:prstGeom prst="stripedRightArrow">
              <a:avLst>
                <a:gd name="adj1" fmla="val 63521"/>
                <a:gd name="adj2" fmla="val 58960"/>
              </a:avLst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C08CA6E9-5FEF-0547-A1E3-4EC0D2DD1ADC}"/>
                </a:ext>
              </a:extLst>
            </p:cNvPr>
            <p:cNvSpPr/>
            <p:nvPr/>
          </p:nvSpPr>
          <p:spPr>
            <a:xfrm>
              <a:off x="7772230" y="3155091"/>
              <a:ext cx="348173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DB</a:t>
              </a:r>
            </a:p>
          </p:txBody>
        </p:sp>
        <p:pic>
          <p:nvPicPr>
            <p:cNvPr id="146" name="Picture 145">
              <a:extLst>
                <a:ext uri="{FF2B5EF4-FFF2-40B4-BE49-F238E27FC236}">
                  <a16:creationId xmlns:a16="http://schemas.microsoft.com/office/drawing/2014/main" id="{DE2F05C5-4483-D748-91B6-558B0DBF7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12383" y="2981031"/>
              <a:ext cx="400106" cy="400106"/>
            </a:xfrm>
            <a:prstGeom prst="rect">
              <a:avLst/>
            </a:prstGeom>
          </p:spPr>
        </p:pic>
        <p:pic>
          <p:nvPicPr>
            <p:cNvPr id="152" name="Picture 151">
              <a:extLst>
                <a:ext uri="{FF2B5EF4-FFF2-40B4-BE49-F238E27FC236}">
                  <a16:creationId xmlns:a16="http://schemas.microsoft.com/office/drawing/2014/main" id="{76A340E0-7C91-8440-9E7D-4A39EFC38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39298" y="3985222"/>
              <a:ext cx="347257" cy="347257"/>
            </a:xfrm>
            <a:prstGeom prst="rect">
              <a:avLst/>
            </a:prstGeom>
          </p:spPr>
        </p:pic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A8D05679-E46D-8540-BA4B-A1A3EEF206C6}"/>
                </a:ext>
              </a:extLst>
            </p:cNvPr>
            <p:cNvSpPr/>
            <p:nvPr/>
          </p:nvSpPr>
          <p:spPr>
            <a:xfrm rot="16200000">
              <a:off x="2075168" y="3836306"/>
              <a:ext cx="643348" cy="37296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Inverter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C6C53D0D-2C9E-F04A-8406-F35E6B9DC225}"/>
                </a:ext>
              </a:extLst>
            </p:cNvPr>
            <p:cNvSpPr/>
            <p:nvPr/>
          </p:nvSpPr>
          <p:spPr>
            <a:xfrm>
              <a:off x="4111719" y="3920808"/>
              <a:ext cx="38664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FB</a:t>
              </a:r>
              <a:r>
                <a:rPr lang="en-US" sz="1100" baseline="-25000" dirty="0"/>
                <a:t>1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61B58744-6E42-684F-8CAB-A1735A8F04BF}"/>
                </a:ext>
              </a:extLst>
            </p:cNvPr>
            <p:cNvSpPr/>
            <p:nvPr/>
          </p:nvSpPr>
          <p:spPr>
            <a:xfrm>
              <a:off x="7761389" y="3939201"/>
              <a:ext cx="38664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100" dirty="0"/>
                <a:t>FB</a:t>
              </a:r>
              <a:r>
                <a:rPr lang="en-US" sz="1100" baseline="-25000" dirty="0"/>
                <a:t>1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1F553F14-1461-BB44-9213-F818A0767F1B}"/>
                </a:ext>
              </a:extLst>
            </p:cNvPr>
            <p:cNvSpPr/>
            <p:nvPr/>
          </p:nvSpPr>
          <p:spPr>
            <a:xfrm rot="16200000">
              <a:off x="4651595" y="3598135"/>
              <a:ext cx="1425390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/>
                <a:t>Delivery of Battery Pack</a:t>
              </a:r>
              <a:endParaRPr lang="en-US" sz="1000" baseline="-25000" dirty="0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03534D0F-27A0-EF4F-A8D1-10CE9C9B277A}"/>
                </a:ext>
              </a:extLst>
            </p:cNvPr>
            <p:cNvSpPr/>
            <p:nvPr/>
          </p:nvSpPr>
          <p:spPr>
            <a:xfrm rot="16200000">
              <a:off x="8282193" y="3591664"/>
              <a:ext cx="1425390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/>
                <a:t>Delivery of Battery Pack</a:t>
              </a:r>
              <a:endParaRPr lang="en-US" sz="1000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70646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1310BD9C-B23A-DD45-BDD9-945031BB6CF7}"/>
              </a:ext>
            </a:extLst>
          </p:cNvPr>
          <p:cNvGrpSpPr/>
          <p:nvPr/>
        </p:nvGrpSpPr>
        <p:grpSpPr>
          <a:xfrm>
            <a:off x="828941" y="581114"/>
            <a:ext cx="3349951" cy="3654480"/>
            <a:chOff x="828941" y="581114"/>
            <a:chExt cx="3349951" cy="3654480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979F92A-6042-3E4F-BCD6-35B038CB1CD1}"/>
                </a:ext>
              </a:extLst>
            </p:cNvPr>
            <p:cNvSpPr/>
            <p:nvPr/>
          </p:nvSpPr>
          <p:spPr>
            <a:xfrm>
              <a:off x="828941" y="581114"/>
              <a:ext cx="3349951" cy="36544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2DD2590B-CB61-5349-8B95-F524E714B387}"/>
                </a:ext>
              </a:extLst>
            </p:cNvPr>
            <p:cNvGrpSpPr/>
            <p:nvPr/>
          </p:nvGrpSpPr>
          <p:grpSpPr>
            <a:xfrm>
              <a:off x="901954" y="667738"/>
              <a:ext cx="3180934" cy="3567856"/>
              <a:chOff x="2747847" y="1035211"/>
              <a:chExt cx="3180934" cy="3567856"/>
            </a:xfrm>
          </p:grpSpPr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2333953C-B6E2-7349-AF59-84CA95C193B3}"/>
                  </a:ext>
                </a:extLst>
              </p:cNvPr>
              <p:cNvSpPr/>
              <p:nvPr/>
            </p:nvSpPr>
            <p:spPr>
              <a:xfrm>
                <a:off x="2747847" y="2487476"/>
                <a:ext cx="950495" cy="2061035"/>
              </a:xfrm>
              <a:prstGeom prst="rect">
                <a:avLst/>
              </a:prstGeom>
              <a:ln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9C966654-A786-D74E-AE14-BF7A5E1F883C}"/>
                  </a:ext>
                </a:extLst>
              </p:cNvPr>
              <p:cNvSpPr/>
              <p:nvPr/>
            </p:nvSpPr>
            <p:spPr>
              <a:xfrm>
                <a:off x="2829587" y="2962399"/>
                <a:ext cx="802663" cy="372967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n-US" sz="1050" dirty="0"/>
                  <a:t>Grid</a:t>
                </a:r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D73EA8F4-CF29-2645-B34A-D3D8614F6CCB}"/>
                  </a:ext>
                </a:extLst>
              </p:cNvPr>
              <p:cNvSpPr/>
              <p:nvPr/>
            </p:nvSpPr>
            <p:spPr>
              <a:xfrm>
                <a:off x="3765759" y="1059679"/>
                <a:ext cx="2163022" cy="1942401"/>
              </a:xfrm>
              <a:prstGeom prst="rect">
                <a:avLst/>
              </a:prstGeom>
              <a:ln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5DB88352-0790-F146-B012-F8F30BA6C56D}"/>
                  </a:ext>
                </a:extLst>
              </p:cNvPr>
              <p:cNvSpPr/>
              <p:nvPr/>
            </p:nvSpPr>
            <p:spPr>
              <a:xfrm>
                <a:off x="3930294" y="2317114"/>
                <a:ext cx="1914921" cy="62469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/>
                  <a:t>Battery Swapping Station</a:t>
                </a:r>
              </a:p>
            </p:txBody>
          </p:sp>
          <p:sp>
            <p:nvSpPr>
              <p:cNvPr id="36" name="Can 35">
                <a:extLst>
                  <a:ext uri="{FF2B5EF4-FFF2-40B4-BE49-F238E27FC236}">
                    <a16:creationId xmlns:a16="http://schemas.microsoft.com/office/drawing/2014/main" id="{D5607195-8276-0343-B5FA-A0608CD0ABED}"/>
                  </a:ext>
                </a:extLst>
              </p:cNvPr>
              <p:cNvSpPr/>
              <p:nvPr/>
            </p:nvSpPr>
            <p:spPr>
              <a:xfrm>
                <a:off x="3930296" y="4233960"/>
                <a:ext cx="1232591" cy="311663"/>
              </a:xfrm>
              <a:prstGeom prst="can">
                <a:avLst>
                  <a:gd name="adj" fmla="val 50000"/>
                </a:avLst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8" name="Can 37">
                <a:extLst>
                  <a:ext uri="{FF2B5EF4-FFF2-40B4-BE49-F238E27FC236}">
                    <a16:creationId xmlns:a16="http://schemas.microsoft.com/office/drawing/2014/main" id="{3FC50CA9-E6C9-D049-BD83-835414934356}"/>
                  </a:ext>
                </a:extLst>
              </p:cNvPr>
              <p:cNvSpPr/>
              <p:nvPr/>
            </p:nvSpPr>
            <p:spPr>
              <a:xfrm>
                <a:off x="3930296" y="4033613"/>
                <a:ext cx="1232591" cy="311663"/>
              </a:xfrm>
              <a:prstGeom prst="can">
                <a:avLst>
                  <a:gd name="adj" fmla="val 50000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43" name="Can 42">
                <a:extLst>
                  <a:ext uri="{FF2B5EF4-FFF2-40B4-BE49-F238E27FC236}">
                    <a16:creationId xmlns:a16="http://schemas.microsoft.com/office/drawing/2014/main" id="{D8349CD8-4F6F-8A41-AFAA-E8D6A93A4F26}"/>
                  </a:ext>
                </a:extLst>
              </p:cNvPr>
              <p:cNvSpPr/>
              <p:nvPr/>
            </p:nvSpPr>
            <p:spPr>
              <a:xfrm>
                <a:off x="3919957" y="3031589"/>
                <a:ext cx="1232591" cy="311663"/>
              </a:xfrm>
              <a:prstGeom prst="can">
                <a:avLst>
                  <a:gd name="adj" fmla="val 50000"/>
                </a:avLst>
              </a:prstGeom>
              <a:ln>
                <a:prstDash val="sysDash"/>
                <a:headEnd type="none" w="med" len="med"/>
                <a:tailEnd type="none" w="med" len="me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47" name="Bent-Up Arrow 46">
                <a:extLst>
                  <a:ext uri="{FF2B5EF4-FFF2-40B4-BE49-F238E27FC236}">
                    <a16:creationId xmlns:a16="http://schemas.microsoft.com/office/drawing/2014/main" id="{C74FEF96-8B16-714B-968B-D93FBD90B5A0}"/>
                  </a:ext>
                </a:extLst>
              </p:cNvPr>
              <p:cNvSpPr/>
              <p:nvPr/>
            </p:nvSpPr>
            <p:spPr>
              <a:xfrm>
                <a:off x="5196946" y="2814455"/>
                <a:ext cx="648270" cy="1612060"/>
              </a:xfrm>
              <a:prstGeom prst="bentUpArrow">
                <a:avLst>
                  <a:gd name="adj1" fmla="val 32804"/>
                  <a:gd name="adj2" fmla="val 37842"/>
                  <a:gd name="adj3" fmla="val 26561"/>
                </a:avLst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Striped Right Arrow 49">
                <a:extLst>
                  <a:ext uri="{FF2B5EF4-FFF2-40B4-BE49-F238E27FC236}">
                    <a16:creationId xmlns:a16="http://schemas.microsoft.com/office/drawing/2014/main" id="{79AC6064-4482-BE4B-B280-7B7FACCCC10A}"/>
                  </a:ext>
                </a:extLst>
              </p:cNvPr>
              <p:cNvSpPr/>
              <p:nvPr/>
            </p:nvSpPr>
            <p:spPr>
              <a:xfrm rot="5400000">
                <a:off x="4412652" y="2571262"/>
                <a:ext cx="267688" cy="754074"/>
              </a:xfrm>
              <a:prstGeom prst="stripedRightArrow">
                <a:avLst>
                  <a:gd name="adj1" fmla="val 63521"/>
                  <a:gd name="adj2" fmla="val 58960"/>
                </a:avLst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7CEFE2D4-3BF7-E94E-9E04-F7BFE4E17EE2}"/>
                  </a:ext>
                </a:extLst>
              </p:cNvPr>
              <p:cNvSpPr/>
              <p:nvPr/>
            </p:nvSpPr>
            <p:spPr>
              <a:xfrm>
                <a:off x="4336360" y="4341457"/>
                <a:ext cx="386644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100" dirty="0"/>
                  <a:t>FB</a:t>
                </a:r>
                <a:r>
                  <a:rPr lang="en-US" sz="1100" baseline="-25000" dirty="0"/>
                  <a:t>N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1350EC20-3BE2-8741-B4E3-077EA40744F1}"/>
                  </a:ext>
                </a:extLst>
              </p:cNvPr>
              <p:cNvSpPr txBox="1"/>
              <p:nvPr/>
            </p:nvSpPr>
            <p:spPr>
              <a:xfrm>
                <a:off x="4351307" y="4016564"/>
                <a:ext cx="52086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…</a:t>
                </a:r>
              </a:p>
            </p:txBody>
          </p:sp>
          <p:pic>
            <p:nvPicPr>
              <p:cNvPr id="127" name="Graphic 126">
                <a:extLst>
                  <a:ext uri="{FF2B5EF4-FFF2-40B4-BE49-F238E27FC236}">
                    <a16:creationId xmlns:a16="http://schemas.microsoft.com/office/drawing/2014/main" id="{F180D954-007D-0148-8220-C0CD6B13893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5972" t="47103" r="77293" b="5316"/>
              <a:stretch/>
            </p:blipFill>
            <p:spPr>
              <a:xfrm rot="16200000">
                <a:off x="4440220" y="871619"/>
                <a:ext cx="895067" cy="1781520"/>
              </a:xfrm>
              <a:prstGeom prst="rect">
                <a:avLst/>
              </a:prstGeom>
            </p:spPr>
          </p:pic>
          <p:sp>
            <p:nvSpPr>
              <p:cNvPr id="112" name="Can 111">
                <a:extLst>
                  <a:ext uri="{FF2B5EF4-FFF2-40B4-BE49-F238E27FC236}">
                    <a16:creationId xmlns:a16="http://schemas.microsoft.com/office/drawing/2014/main" id="{9D283FA0-A1C0-7E4A-B86F-C3B8B8E3D42B}"/>
                  </a:ext>
                </a:extLst>
              </p:cNvPr>
              <p:cNvSpPr/>
              <p:nvPr/>
            </p:nvSpPr>
            <p:spPr>
              <a:xfrm>
                <a:off x="3930476" y="3819212"/>
                <a:ext cx="1232591" cy="311663"/>
              </a:xfrm>
              <a:prstGeom prst="can">
                <a:avLst>
                  <a:gd name="adj" fmla="val 50000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44" name="Striped Right Arrow 43">
                <a:extLst>
                  <a:ext uri="{FF2B5EF4-FFF2-40B4-BE49-F238E27FC236}">
                    <a16:creationId xmlns:a16="http://schemas.microsoft.com/office/drawing/2014/main" id="{2F3FC94A-C30A-6342-88A9-5C7CB825A6D4}"/>
                  </a:ext>
                </a:extLst>
              </p:cNvPr>
              <p:cNvSpPr/>
              <p:nvPr/>
            </p:nvSpPr>
            <p:spPr>
              <a:xfrm rot="5400000">
                <a:off x="4326971" y="3244905"/>
                <a:ext cx="418562" cy="754074"/>
              </a:xfrm>
              <a:prstGeom prst="stripedRightArrow">
                <a:avLst>
                  <a:gd name="adj1" fmla="val 63521"/>
                  <a:gd name="adj2" fmla="val 58960"/>
                </a:avLst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F4190C0-4389-FE4D-8129-03F97E796A74}"/>
                  </a:ext>
                </a:extLst>
              </p:cNvPr>
              <p:cNvSpPr/>
              <p:nvPr/>
            </p:nvSpPr>
            <p:spPr>
              <a:xfrm>
                <a:off x="4377656" y="3138434"/>
                <a:ext cx="348173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100" dirty="0"/>
                  <a:t>DB</a:t>
                </a:r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C6C53D0D-2C9E-F04A-8406-F35E6B9DC225}"/>
                  </a:ext>
                </a:extLst>
              </p:cNvPr>
              <p:cNvSpPr/>
              <p:nvPr/>
            </p:nvSpPr>
            <p:spPr>
              <a:xfrm>
                <a:off x="4342461" y="3920808"/>
                <a:ext cx="386644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100" dirty="0"/>
                  <a:t>FB</a:t>
                </a:r>
                <a:r>
                  <a:rPr lang="en-US" sz="1100" baseline="-25000" dirty="0"/>
                  <a:t>1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C1286D5F-CA87-2945-945C-6733E2EA3751}"/>
                  </a:ext>
                </a:extLst>
              </p:cNvPr>
              <p:cNvSpPr/>
              <p:nvPr/>
            </p:nvSpPr>
            <p:spPr>
              <a:xfrm rot="16200000">
                <a:off x="4882337" y="3598135"/>
                <a:ext cx="1425390" cy="2462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000" dirty="0"/>
                  <a:t>Delivery of Battery Pack</a:t>
                </a:r>
                <a:endParaRPr lang="en-US" sz="1000" baseline="-25000" dirty="0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1CB910C3-F470-0F48-83AD-26C99C38F294}"/>
                  </a:ext>
                </a:extLst>
              </p:cNvPr>
              <p:cNvSpPr/>
              <p:nvPr/>
            </p:nvSpPr>
            <p:spPr>
              <a:xfrm>
                <a:off x="2816262" y="3439113"/>
                <a:ext cx="819284" cy="372967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/>
                  <a:t>AC\DC</a:t>
                </a:r>
              </a:p>
            </p:txBody>
          </p:sp>
          <p:pic>
            <p:nvPicPr>
              <p:cNvPr id="90" name="Picture 89">
                <a:extLst>
                  <a:ext uri="{FF2B5EF4-FFF2-40B4-BE49-F238E27FC236}">
                    <a16:creationId xmlns:a16="http://schemas.microsoft.com/office/drawing/2014/main" id="{4E0B83BE-881D-7E46-9B49-12774B2F76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2828445" y="2964193"/>
                <a:ext cx="400106" cy="400106"/>
              </a:xfrm>
              <a:prstGeom prst="rect">
                <a:avLst/>
              </a:prstGeom>
            </p:spPr>
          </p:pic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D5F341B8-84B9-B84D-A79F-B8B91FFCA283}"/>
                  </a:ext>
                </a:extLst>
              </p:cNvPr>
              <p:cNvSpPr/>
              <p:nvPr/>
            </p:nvSpPr>
            <p:spPr>
              <a:xfrm>
                <a:off x="2816261" y="3915663"/>
                <a:ext cx="819285" cy="57063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/>
                  <a:t>Battery Charger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27D6CB0-68B6-0846-A2F3-2A254AD56474}"/>
                  </a:ext>
                </a:extLst>
              </p:cNvPr>
              <p:cNvSpPr/>
              <p:nvPr/>
            </p:nvSpPr>
            <p:spPr>
              <a:xfrm>
                <a:off x="2886303" y="2524883"/>
                <a:ext cx="673582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000" dirty="0"/>
                  <a:t>Charging </a:t>
                </a:r>
              </a:p>
              <a:p>
                <a:pPr algn="ctr"/>
                <a:r>
                  <a:rPr lang="en-US" sz="1000" dirty="0"/>
                  <a:t>System</a:t>
                </a:r>
              </a:p>
            </p:txBody>
          </p: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36EA8A4F-64D7-324C-823C-3D1BE9C56D29}"/>
                  </a:ext>
                </a:extLst>
              </p:cNvPr>
              <p:cNvCxnSpPr>
                <a:cxnSpLocks/>
                <a:endCxn id="36" idx="2"/>
              </p:cNvCxnSpPr>
              <p:nvPr/>
            </p:nvCxnSpPr>
            <p:spPr>
              <a:xfrm>
                <a:off x="3632250" y="4389792"/>
                <a:ext cx="298046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DEE4FD78-51A8-1F47-9A55-CF20F70F94DD}"/>
                  </a:ext>
                </a:extLst>
              </p:cNvPr>
              <p:cNvCxnSpPr>
                <a:cxnSpLocks/>
                <a:stCxn id="96" idx="0"/>
                <a:endCxn id="89" idx="2"/>
              </p:cNvCxnSpPr>
              <p:nvPr/>
            </p:nvCxnSpPr>
            <p:spPr>
              <a:xfrm flipV="1">
                <a:off x="3225904" y="3812080"/>
                <a:ext cx="0" cy="103583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1B82C5BD-36ED-6040-8541-70F4CF2C7C54}"/>
                  </a:ext>
                </a:extLst>
              </p:cNvPr>
              <p:cNvCxnSpPr>
                <a:cxnSpLocks/>
                <a:endCxn id="89" idx="0"/>
              </p:cNvCxnSpPr>
              <p:nvPr/>
            </p:nvCxnSpPr>
            <p:spPr>
              <a:xfrm>
                <a:off x="3223094" y="3335366"/>
                <a:ext cx="2810" cy="103747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</p:cxn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2A8CE445-21DD-4640-BEC1-FF19DEEEE46E}"/>
                  </a:ext>
                </a:extLst>
              </p:cNvPr>
              <p:cNvSpPr/>
              <p:nvPr/>
            </p:nvSpPr>
            <p:spPr>
              <a:xfrm>
                <a:off x="4080386" y="1035211"/>
                <a:ext cx="1533767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000" dirty="0"/>
                  <a:t>Charging Bay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481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9073</TotalTime>
  <Words>398</Words>
  <Application>Microsoft Macintosh PowerPoint</Application>
  <PresentationFormat>Widescreen</PresentationFormat>
  <Paragraphs>109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29</cp:revision>
  <dcterms:created xsi:type="dcterms:W3CDTF">2020-07-23T01:54:40Z</dcterms:created>
  <dcterms:modified xsi:type="dcterms:W3CDTF">2020-07-29T13:24:03Z</dcterms:modified>
</cp:coreProperties>
</file>

<file path=docProps/thumbnail.jpeg>
</file>